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59" r:id="rId3"/>
    <p:sldId id="260" r:id="rId4"/>
    <p:sldId id="294" r:id="rId5"/>
    <p:sldId id="261" r:id="rId6"/>
    <p:sldId id="295" r:id="rId7"/>
    <p:sldId id="296" r:id="rId8"/>
    <p:sldId id="299" r:id="rId9"/>
    <p:sldId id="262" r:id="rId10"/>
    <p:sldId id="263" r:id="rId11"/>
    <p:sldId id="264" r:id="rId12"/>
    <p:sldId id="265" r:id="rId13"/>
    <p:sldId id="266" r:id="rId14"/>
    <p:sldId id="300" r:id="rId15"/>
    <p:sldId id="305" r:id="rId16"/>
    <p:sldId id="301" r:id="rId17"/>
    <p:sldId id="306" r:id="rId18"/>
    <p:sldId id="304" r:id="rId19"/>
    <p:sldId id="302" r:id="rId20"/>
    <p:sldId id="303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6" r:id="rId30"/>
    <p:sldId id="275" r:id="rId31"/>
    <p:sldId id="277" r:id="rId32"/>
    <p:sldId id="278" r:id="rId33"/>
    <p:sldId id="279" r:id="rId34"/>
    <p:sldId id="297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430" autoAdjust="0"/>
  </p:normalViewPr>
  <p:slideViewPr>
    <p:cSldViewPr>
      <p:cViewPr>
        <p:scale>
          <a:sx n="104" d="100"/>
          <a:sy n="104" d="100"/>
        </p:scale>
        <p:origin x="-78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2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43FCD-1B44-4F8F-AEEA-C98042E17A4E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7DE50-C977-4764-A898-AC97E32A2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1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7DE50-C977-4764-A898-AC97E32A2A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6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7DE50-C977-4764-A898-AC97E32A2A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8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C68DC-ECAA-4DB5-B2BF-F2C1CD8A1E1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7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2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6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4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0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9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4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1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7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C69B-484F-4504-9A2C-D7B10FF09E0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A2D8-A0DB-4297-B683-32CF1344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4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9500" y="339502"/>
            <a:ext cx="7740972" cy="211636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Кафедра химии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Дисциплина: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Биохимия 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74788" y="2679700"/>
            <a:ext cx="7669212" cy="12795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Анаэробный гликолиз.</a:t>
            </a:r>
          </a:p>
          <a:p>
            <a:pPr marL="0" indent="0" algn="ctr">
              <a:buNone/>
            </a:pP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Глюконеогенез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Регуляция глюкозы крови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6129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Arial" pitchFamily="34" charset="0"/>
                <a:cs typeface="Arial" pitchFamily="34" charset="0"/>
              </a:rPr>
              <a:t>Гормоны, повышающие концентрацию глюкозы – г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ипергликемические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(глюкагон, адреналин, норадреналин,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глюкокортикоиды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АКТГ, СТГ).</a:t>
            </a:r>
          </a:p>
          <a:p>
            <a:pPr indent="457200"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400" b="1" dirty="0">
                <a:latin typeface="Arial" pitchFamily="34" charset="0"/>
                <a:cs typeface="Arial" pitchFamily="34" charset="0"/>
              </a:rPr>
              <a:t> Гипогликемический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гормон – инсулин.</a:t>
            </a:r>
          </a:p>
        </p:txBody>
      </p:sp>
    </p:spTree>
    <p:extLst>
      <p:ext uri="{BB962C8B-B14F-4D97-AF65-F5344CB8AC3E}">
        <p14:creationId xmlns:p14="http://schemas.microsoft.com/office/powerpoint/2010/main" val="33278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Виды и причины гипергликемии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958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>
                <a:latin typeface="Arial" pitchFamily="34" charset="0"/>
                <a:cs typeface="Arial" pitchFamily="34" charset="0"/>
              </a:rPr>
              <a:t>Гипергликемия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увеличение концентрации глюкозы крови выше 5,55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/л.</a:t>
            </a:r>
          </a:p>
          <a:p>
            <a:pPr indent="457200"/>
            <a:r>
              <a:rPr lang="ru-RU" sz="2000" dirty="0">
                <a:latin typeface="Arial" pitchFamily="34" charset="0"/>
                <a:cs typeface="Arial" pitchFamily="34" charset="0"/>
              </a:rPr>
              <a:t>2 вида:</a:t>
            </a:r>
          </a:p>
          <a:p>
            <a:pPr indent="457200"/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физиологическая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(алиментарная, стрессовая или психоэмоциональная)</a:t>
            </a:r>
          </a:p>
          <a:p>
            <a:pPr indent="457200"/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патологическая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(опухоли эндокринных желёз 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феохромоцитома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опухоль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аденогипофиза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тиреотоксикоз, болезнь Иценко –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Кушинга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сахарный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диабет).</a:t>
            </a:r>
          </a:p>
          <a:p>
            <a:pPr indent="457200" algn="just"/>
            <a:r>
              <a:rPr lang="ru-RU" sz="2000" dirty="0">
                <a:latin typeface="Arial" pitchFamily="34" charset="0"/>
                <a:cs typeface="Arial" pitchFamily="34" charset="0"/>
              </a:rPr>
              <a:t>При гипергликемии, превышающей 8,88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/л (10-11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/л), глюкоза появляется в моче, состояние называется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глюкозурией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а такая концентрация глюкозы 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почечный порог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или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тубулярный максимум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94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Виды и причины гипогликемии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86757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Гипогликемия –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понижение концентрации глюкозы крови ниже 3,33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/л.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физиологическая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(голодание, диета с низким содержанием углеводов, у астеников, после тяжелой физической нагрузки, беременность, лактация)</a:t>
            </a:r>
          </a:p>
          <a:p>
            <a:pPr indent="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патологическая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инсулома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передозировка инсулина у пациентов с СД, при почечной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глюкозурии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гликогенозах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панкреатите)</a:t>
            </a:r>
          </a:p>
        </p:txBody>
      </p:sp>
    </p:spTree>
    <p:extLst>
      <p:ext uri="{BB962C8B-B14F-4D97-AF65-F5344CB8AC3E}">
        <p14:creationId xmlns:p14="http://schemas.microsoft.com/office/powerpoint/2010/main" val="35889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Глюкостатическая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функция печени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761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Arial" pitchFamily="34" charset="0"/>
                <a:cs typeface="Arial" pitchFamily="34" charset="0"/>
              </a:rPr>
              <a:t>Функция печени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направленная на поддержание концентрации глюкозы крови, -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глюкостатическая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функция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реализуется за счет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гликогеногенеза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гликогенолиза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Эти механизмы поддерживают концентрацию глюкозы в крови на постоянном уровне: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3,33 – 5,55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/л (до 6,1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/л).</a:t>
            </a:r>
          </a:p>
        </p:txBody>
      </p:sp>
    </p:spTree>
    <p:extLst>
      <p:ext uri="{BB962C8B-B14F-4D97-AF65-F5344CB8AC3E}">
        <p14:creationId xmlns:p14="http://schemas.microsoft.com/office/powerpoint/2010/main" val="40863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Синтез гликогена (</a:t>
            </a:r>
            <a:r>
              <a:rPr lang="ru-RU" dirty="0" err="1" smtClean="0"/>
              <a:t>гликогеногенез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75606"/>
            <a:ext cx="59126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0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9582"/>
            <a:ext cx="75608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8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Ветвление гликогена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5606"/>
            <a:ext cx="58326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Биологическое значение ветвления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1.Образуется компактная более растворимая молекула гликогена</a:t>
            </a:r>
          </a:p>
          <a:p>
            <a:pPr marL="0" indent="0">
              <a:buNone/>
            </a:pPr>
            <a:r>
              <a:rPr lang="ru-RU" sz="2400" dirty="0" smtClean="0"/>
              <a:t>2.Образуется большое количество не редуцирующих концов в молекуле гликогена, для атаки </a:t>
            </a:r>
            <a:r>
              <a:rPr lang="ru-RU" sz="2400" dirty="0" err="1" smtClean="0"/>
              <a:t>гликогенсинтазы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гликогенфосфорилазы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3.Глюкоза не депонируется, так как изменилась бы осмотическая концентрация в клетки за счет воды , что привело бы к гибели клетки (гемолиз). Гликоген не изменяет  осмотических  свойств клетки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330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Активация </a:t>
            </a:r>
            <a:r>
              <a:rPr lang="ru-RU" sz="3200" dirty="0" err="1" smtClean="0"/>
              <a:t>гликогенфосфорилазы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7574"/>
            <a:ext cx="59766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67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7494"/>
            <a:ext cx="7128792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21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План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Глюкоза крови</a:t>
            </a:r>
          </a:p>
          <a:p>
            <a:pPr marL="514350" indent="-514350" algn="just"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Гликогеногенез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гликогенолиз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печени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Анаэробный гликолиз</a:t>
            </a:r>
          </a:p>
          <a:p>
            <a:pPr marL="514350" indent="-514350" algn="just"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Гликогенолиз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мышцах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Цикл Кори</a:t>
            </a:r>
          </a:p>
          <a:p>
            <a:pPr marL="514350" indent="-514350" algn="just"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Глюконеогенез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Регуляция гликолиза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глюконеогенеза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4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Биологическое значение обмена гликогена в печени и мышцах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682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1.Синтез и распад гликогена протекает по разным метаболическим путям</a:t>
            </a:r>
          </a:p>
          <a:p>
            <a:pPr marL="0" indent="0">
              <a:buNone/>
            </a:pPr>
            <a:r>
              <a:rPr lang="ru-RU" sz="2000" dirty="0" smtClean="0"/>
              <a:t>2. Печень запасает глюкозу в виде гликогена не столь для своих нужд, сколько для поддержания глюкозы в крови и обеспечения глюкозой другие ткани </a:t>
            </a:r>
          </a:p>
          <a:p>
            <a:pPr marL="0" indent="0">
              <a:buNone/>
            </a:pPr>
            <a:r>
              <a:rPr lang="ru-RU" sz="2000" dirty="0" smtClean="0"/>
              <a:t>3. Мышечный гликоген  используется самой мышцей для окисления глю-6-фосфата и извлечения энергии в анаэробных условиях. Распад гликогена до  глю-6-фосфата не требует энергии</a:t>
            </a:r>
          </a:p>
          <a:p>
            <a:pPr marL="0" indent="0">
              <a:buNone/>
            </a:pPr>
            <a:r>
              <a:rPr lang="ru-RU" sz="2000" dirty="0" smtClean="0"/>
              <a:t>4.Синтез гликогена </a:t>
            </a:r>
            <a:r>
              <a:rPr lang="ru-RU" sz="2000" dirty="0" err="1" smtClean="0"/>
              <a:t>гликогеногенез</a:t>
            </a:r>
            <a:r>
              <a:rPr lang="ru-RU" sz="2000" dirty="0" smtClean="0"/>
              <a:t> </a:t>
            </a:r>
            <a:r>
              <a:rPr lang="ru-RU" sz="2000" dirty="0" err="1" smtClean="0"/>
              <a:t>эндэргонический</a:t>
            </a:r>
            <a:r>
              <a:rPr lang="ru-RU" sz="2000" dirty="0" smtClean="0"/>
              <a:t> процесс</a:t>
            </a:r>
          </a:p>
          <a:p>
            <a:pPr marL="0" indent="0">
              <a:buNone/>
            </a:pPr>
            <a:r>
              <a:rPr lang="ru-RU" sz="2000" dirty="0" smtClean="0"/>
              <a:t>( затрачивается 1 мол АТФ и1 мол УТФ)</a:t>
            </a:r>
          </a:p>
          <a:p>
            <a:pPr marL="0" indent="0">
              <a:buNone/>
            </a:pPr>
            <a:r>
              <a:rPr lang="ru-RU" sz="2000" dirty="0" smtClean="0"/>
              <a:t>5. Необратимость процессов синтеза и распада гликогена обеспечивается их регуляцией ( инсулин активирует синтез, а глюкагон распад)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5253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Гликолиз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9622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Гликолиз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центральный, универсальный  специфический, дихотомический последовательный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ферментативный путь окисления глюкозы до 2-х молекул ПВК с выделением энергии.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Суммарное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уравнение гликолиза:</a:t>
            </a:r>
          </a:p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b="1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b="1" baseline="-25000" dirty="0">
                <a:latin typeface="Arial" pitchFamily="34" charset="0"/>
                <a:cs typeface="Arial" pitchFamily="34" charset="0"/>
              </a:rPr>
              <a:t>12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b="1" baseline="-25000" dirty="0">
                <a:latin typeface="Arial" pitchFamily="34" charset="0"/>
                <a:cs typeface="Arial" pitchFamily="34" charset="0"/>
              </a:rPr>
              <a:t>6 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+ 2 АДФ + 2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b="1" baseline="-25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+2НАД</a:t>
            </a:r>
            <a:r>
              <a:rPr lang="ru-RU" b="1" baseline="30000" dirty="0">
                <a:latin typeface="Arial" pitchFamily="34" charset="0"/>
                <a:cs typeface="Arial" pitchFamily="34" charset="0"/>
              </a:rPr>
              <a:t>+ →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 ПВК + 2 H</a:t>
            </a:r>
            <a:r>
              <a:rPr lang="ru-RU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O + 2 АТФ+2НАДНН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+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749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Общая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характеристика гликолиза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91630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10 биохимических ферментативных реакций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гликолиза локализованы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цитозоле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клеток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Все метаболиты гликолиза находятся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фосфорилированном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состоянии, источники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фосфата –2 АТФ и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</a:t>
            </a:r>
            <a:r>
              <a:rPr lang="ru-RU" sz="20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Гликолиз включает 10 ферментативных реакций, из которых 3 – необратимы, так называемые «узкие места» гликолиза.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АТФ образуется по механизму субстратного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фосфорилирования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гликолизе необходима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регенерация НАД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5526"/>
            <a:ext cx="8229600" cy="691586"/>
          </a:xfrm>
        </p:spPr>
        <p:txBody>
          <a:bodyPr>
            <a:normAutofit fontScale="90000"/>
          </a:bodyPr>
          <a:lstStyle/>
          <a:p>
            <a:pPr marL="342900" lvl="0" indent="-34290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b="1" dirty="0" smtClean="0"/>
              <a:t>Этапы гликолиза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1. Подготовительный (3 реакции)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2. Собственно дихотомия (1 реакция)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(деление пополам)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3. Гликолитическая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оксидоредукция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(6 реакций)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Химизм 1 этапа гликолиза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5" y="1383619"/>
            <a:ext cx="3300539" cy="330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</a:t>
            </a:r>
            <a:r>
              <a:rPr lang="ru-RU" dirty="0" smtClean="0"/>
              <a:t>арактеристика 1 этапа гликолиза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9756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Первое «узкое место гликолиза». </a:t>
            </a:r>
          </a:p>
          <a:p>
            <a:pPr algn="just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Гексокиназа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аллостерический фермент: Активатор - инсулин, высокая [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], Ингибитор – глю-6-фосфат. В печени фермент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глюкокиназа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участвует в синтезе гликогена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гликогеногенезе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Второе «узкое место гликолиза».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Фосфофруктокиназа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катализирует главную (скорость лимитирующую) реакцию гликолиза.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Активатор – высокая концентрация АМФ, фру-6- ф, Ингибитор высокая концентрация  – АТФ.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1 этапа гликолиза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1387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Arial" pitchFamily="34" charset="0"/>
                <a:cs typeface="Arial" pitchFamily="34" charset="0"/>
              </a:rPr>
              <a:t>На первом этапе образуется дважды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фосфорилированная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реакционно способная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гексоза в виде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фруктозо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-1,6-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дифосфата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способная к делению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пополам дихотомии. 2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фосфорных остатка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перераспределяют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электронную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плотность, оттягивая ее на себя, тогда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между 3 и 4 атомами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углерода связь становится не прочной.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Химизм 2 этапа гликолиза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33" y="1113588"/>
            <a:ext cx="5616624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Характеристика второго этапа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гликолиза 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дихотомии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86757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четвертой реакции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фруктозо-1,6-дифосфат разрезается пополам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фруктозо-1,6-дифосфат-альдолазой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образованием двух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фосфорилированных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триоз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-изомеров –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фосфодиоксиацетона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(ФДА)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глицероальдегид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3 фосфата (3 ФГА). </a:t>
            </a:r>
          </a:p>
          <a:p>
            <a:pPr indent="457200"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Пятая реакция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переход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фосфотриоз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друг в друга при участии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триозофосфатизомеразы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Равновесие реакции сдвинуто в пользу ФДА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диоксиацетонфосфата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его доля составляет 95%, доля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глицеральдегидфосфата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5%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Химизм 3 этапа гликолиза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089424"/>
            <a:ext cx="7843812" cy="296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1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7352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Arial" pitchFamily="34" charset="0"/>
                <a:cs typeface="Arial" pitchFamily="34" charset="0"/>
              </a:rPr>
              <a:t>Углеводы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это альдегиды и кетоны многоатомных спиртов и их полимеры.</a:t>
            </a:r>
          </a:p>
          <a:p>
            <a:pPr indent="457200"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>
                <a:latin typeface="Arial" pitchFamily="34" charset="0"/>
                <a:cs typeface="Arial" pitchFamily="34" charset="0"/>
              </a:rPr>
              <a:t>Наиболее известные углеводы (крахмал, глюкоза, гликоген) обладают эмпирической формулой (CH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O)</a:t>
            </a:r>
            <a:r>
              <a:rPr lang="ru-RU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dirty="0">
                <a:latin typeface="Arial" pitchFamily="34" charset="0"/>
                <a:cs typeface="Arial" pitchFamily="34" charset="0"/>
              </a:rPr>
              <a:t>. Другие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представители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класса не соответствуют данному соотношению, и даже могут включать атомы азота, серы, фосфора.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54612"/>
            <a:ext cx="4320480" cy="194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1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Краткая характеристика 3 этапа гликолиза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91630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Arial" pitchFamily="34" charset="0"/>
                <a:cs typeface="Arial" pitchFamily="34" charset="0"/>
              </a:rPr>
              <a:t>Третий этап гликолиза – это 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свобождение энергии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содержащейся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глицеральдегидфосфате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и запасание ее в форме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АТФ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Третье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«узкое место гликолиза».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Пируваткиназа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активируется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магнием, марганцем.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Ингибиторы высокая концентрация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АТФ, ПВК. </a:t>
            </a:r>
          </a:p>
        </p:txBody>
      </p:sp>
    </p:spTree>
    <p:extLst>
      <p:ext uri="{BB962C8B-B14F-4D97-AF65-F5344CB8AC3E}">
        <p14:creationId xmlns:p14="http://schemas.microsoft.com/office/powerpoint/2010/main" val="116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Гликолитическая </a:t>
            </a:r>
            <a:r>
              <a:rPr lang="ru-RU" dirty="0" err="1" smtClean="0"/>
              <a:t>оксидоредукция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4191" y="116759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Последняя реакция бескислородного окисления глюкозы,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одиннадцатая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образование молочной кислоты из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пирувата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 действием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лактатдегидрогеназы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Важно то, что эта реакция осуществляется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только в анаэробных условиях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Эта реакция необходима клетке, так как НАДНН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образующийся в 6-й реакции, в отсутствие кислорода не может окисляться в митохондриях.</a:t>
            </a:r>
          </a:p>
          <a:p>
            <a:pPr indent="4572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Процесс циклического восстановления и окисления НАД+ в реакциях анаэробного окисления глюкозы получил название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гликолитическая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оксидоредукция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35846"/>
            <a:ext cx="5328592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Энергетический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эффект гликолиза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2606" y="1491632"/>
            <a:ext cx="64997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/>
          </a:p>
          <a:p>
            <a:pPr lvl="0"/>
            <a:r>
              <a:rPr lang="ru-RU" sz="2400" dirty="0">
                <a:latin typeface="Arial" pitchFamily="34" charset="0"/>
                <a:cs typeface="Arial" pitchFamily="34" charset="0"/>
              </a:rPr>
              <a:t>1. Подготовительный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- 2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АТФ</a:t>
            </a:r>
          </a:p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>
                <a:latin typeface="Arial" pitchFamily="34" charset="0"/>
                <a:cs typeface="Arial" pitchFamily="34" charset="0"/>
              </a:rPr>
              <a:t>2. Собственно дихотомия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АТФ</a:t>
            </a:r>
          </a:p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>
                <a:latin typeface="Arial" pitchFamily="34" charset="0"/>
                <a:cs typeface="Arial" pitchFamily="34" charset="0"/>
              </a:rPr>
              <a:t>3. Гликолитическая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оксидоредукция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+4 АТФ</a:t>
            </a:r>
          </a:p>
        </p:txBody>
      </p:sp>
    </p:spTree>
    <p:extLst>
      <p:ext uri="{BB962C8B-B14F-4D97-AF65-F5344CB8AC3E}">
        <p14:creationId xmlns:p14="http://schemas.microsoft.com/office/powerpoint/2010/main" val="6420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Суммарное</a:t>
            </a:r>
            <a:r>
              <a:rPr lang="ru-RU" sz="3200" dirty="0" smtClean="0"/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уравнение анаэробного гликолиза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329376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3600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3600" baseline="-25000" dirty="0">
                <a:latin typeface="Arial" pitchFamily="34" charset="0"/>
                <a:cs typeface="Arial" pitchFamily="34" charset="0"/>
              </a:rPr>
              <a:t>12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3600" baseline="-25000" dirty="0">
                <a:latin typeface="Arial" pitchFamily="34" charset="0"/>
                <a:cs typeface="Arial" pitchFamily="34" charset="0"/>
              </a:rPr>
              <a:t>6 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+ 2 АДФ + 2 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РО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baseline="-25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→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Лактат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 + 2 H</a:t>
            </a:r>
            <a:r>
              <a:rPr lang="ru-RU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O + 2 АТФ</a:t>
            </a:r>
          </a:p>
        </p:txBody>
      </p:sp>
    </p:spTree>
    <p:extLst>
      <p:ext uri="{BB962C8B-B14F-4D97-AF65-F5344CB8AC3E}">
        <p14:creationId xmlns:p14="http://schemas.microsoft.com/office/powerpoint/2010/main" val="15097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Биологическая роль гликолиза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 анаэробных условиях (дефицит О</a:t>
            </a:r>
            <a:r>
              <a:rPr lang="ru-RU" baseline="-25000" dirty="0" smtClean="0"/>
              <a:t>2</a:t>
            </a:r>
            <a:r>
              <a:rPr lang="ru-RU" dirty="0" smtClean="0"/>
              <a:t> ) гликолиз единственный способ извлечения энергии из глюкозы 32,4 ккал/моль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процессе гликолиза промежуточные метаболиты могут использоваться на анаболические процессы: ФДА – ТАГ,ФЛ , ПВК –щук в АСП на б/с  белка, ацетил –</a:t>
            </a:r>
            <a:r>
              <a:rPr lang="ru-RU" dirty="0" err="1" smtClean="0"/>
              <a:t>СоА</a:t>
            </a:r>
            <a:r>
              <a:rPr lang="ru-RU" dirty="0" smtClean="0"/>
              <a:t> на биосинтез ВЖК, ХС </a:t>
            </a:r>
          </a:p>
          <a:p>
            <a:pPr marL="514350" indent="-514350">
              <a:buAutoNum type="arabicPeriod"/>
            </a:pPr>
            <a:r>
              <a:rPr lang="ru-RU" dirty="0" smtClean="0"/>
              <a:t>У детей преобладает </a:t>
            </a:r>
            <a:r>
              <a:rPr lang="ru-RU" smtClean="0"/>
              <a:t>анаэробный гликолиз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30358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Гликогенолиз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43558"/>
            <a:ext cx="77048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Анаэробный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распад гликогена –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гликогенолиз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Протекает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скелетной мышце и имеет ряд особенностей. Гликоген печени служит источником глюкозы для крови, в скелетной мышце гликоген используется только мышечной тканью, отсутствует фермент глюкозо-6- фосфатаза, распад идёт не до глюкозы, а до глюкозо-6-фосфата.</a:t>
            </a:r>
          </a:p>
          <a:p>
            <a:pPr indent="457200"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Этапы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гликогенолиза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98379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3 этапа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Подготовительный – 1 АТФ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Собственно дихотомия 0 АТФ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Гликолитическая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оксидоредукция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4 АТФ</a:t>
            </a: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Гликогенфосфорилаза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/>
              <a:t>(С</a:t>
            </a:r>
            <a:r>
              <a:rPr lang="ru-RU" sz="2400" baseline="-25000" dirty="0"/>
              <a:t>6</a:t>
            </a:r>
            <a:r>
              <a:rPr lang="ru-RU" sz="2400" dirty="0"/>
              <a:t>Н</a:t>
            </a:r>
            <a:r>
              <a:rPr lang="ru-RU" sz="2400" baseline="-25000" dirty="0"/>
              <a:t>10</a:t>
            </a:r>
            <a:r>
              <a:rPr lang="ru-RU" sz="2400" dirty="0"/>
              <a:t>О5) </a:t>
            </a:r>
            <a:r>
              <a:rPr lang="en-US" sz="2400" baseline="-25000" dirty="0"/>
              <a:t>n</a:t>
            </a:r>
            <a:r>
              <a:rPr lang="ru-RU" sz="2400" dirty="0"/>
              <a:t>                          (С</a:t>
            </a:r>
            <a:r>
              <a:rPr lang="ru-RU" sz="2400" baseline="-25000" dirty="0"/>
              <a:t>6</a:t>
            </a:r>
            <a:r>
              <a:rPr lang="ru-RU" sz="2400" dirty="0"/>
              <a:t>Н</a:t>
            </a:r>
            <a:r>
              <a:rPr lang="ru-RU" sz="2400" baseline="-25000" dirty="0"/>
              <a:t>10</a:t>
            </a:r>
            <a:r>
              <a:rPr lang="ru-RU" sz="2400" dirty="0"/>
              <a:t>О</a:t>
            </a:r>
            <a:r>
              <a:rPr lang="ru-RU" sz="2400" baseline="-25000" dirty="0"/>
              <a:t>5</a:t>
            </a:r>
            <a:r>
              <a:rPr lang="ru-RU" sz="2400" dirty="0"/>
              <a:t>) </a:t>
            </a:r>
            <a:r>
              <a:rPr lang="en-US" sz="2400" baseline="-25000" dirty="0"/>
              <a:t>n</a:t>
            </a:r>
            <a:r>
              <a:rPr lang="ru-RU" sz="2400" baseline="-25000" dirty="0"/>
              <a:t>-1 </a:t>
            </a:r>
            <a:r>
              <a:rPr lang="ru-RU" sz="2400" dirty="0"/>
              <a:t>+ глю-1-ф               глю-6-ф                 </a:t>
            </a:r>
          </a:p>
          <a:p>
            <a:r>
              <a:rPr lang="ru-RU" sz="2400" dirty="0"/>
              <a:t>                     +Н</a:t>
            </a:r>
            <a:r>
              <a:rPr lang="ru-RU" sz="2400" baseline="-25000" dirty="0"/>
              <a:t>3</a:t>
            </a:r>
            <a:r>
              <a:rPr lang="ru-RU" sz="2400" dirty="0"/>
              <a:t>РО</a:t>
            </a:r>
            <a:r>
              <a:rPr lang="ru-RU" sz="2400" baseline="-25000" dirty="0"/>
              <a:t>4</a:t>
            </a:r>
            <a:endParaRPr lang="ru-RU" sz="2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058621" y="3723878"/>
            <a:ext cx="11659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войная стрелка вверх/вниз 4"/>
          <p:cNvSpPr/>
          <p:nvPr/>
        </p:nvSpPr>
        <p:spPr>
          <a:xfrm rot="5400000">
            <a:off x="6840431" y="3405428"/>
            <a:ext cx="54000" cy="582900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</a:t>
            </a:r>
            <a:r>
              <a:rPr lang="ru-RU" dirty="0" err="1"/>
              <a:t>гликогенолиза</a:t>
            </a:r>
            <a:r>
              <a:rPr lang="ru-RU" dirty="0"/>
              <a:t>  в мышцах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06129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Arial" pitchFamily="34" charset="0"/>
                <a:cs typeface="Arial" pitchFamily="34" charset="0"/>
              </a:rPr>
              <a:t>Процесс 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гликогенолиза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мышцах протекает только в анаэробных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условиях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На подготовительном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этапе затрачивается одна молекула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АТФ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Фосфорилированная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форма глюкозы образуется за счет  молекулы фосфорной кислоты в реакции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фосфоролиза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2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Цикл Кори (</a:t>
            </a:r>
            <a:r>
              <a:rPr lang="ru-RU" dirty="0" err="1"/>
              <a:t>глюкозо-лактатный</a:t>
            </a:r>
            <a:r>
              <a:rPr lang="ru-RU" dirty="0"/>
              <a:t> цикл)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1601"/>
            <a:ext cx="7200800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Биологическая </a:t>
            </a:r>
            <a:r>
              <a:rPr lang="ru-RU" dirty="0" smtClean="0"/>
              <a:t>роль цикла Кори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715" y="1393379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Утилизация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лактата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Предупреждение развития метаболического ацидоза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Новообразование глюкозы, которая поступает в кровь и поддерживает ее концентрацию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Биологическая роль углеводов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43558"/>
            <a:ext cx="8229600" cy="3826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Энергетическая - на долю углеводов приходится 75% массы пищевого суточного рациона и более 50% необходимых калорий. Суточная потребность 400-600 г/</a:t>
            </a:r>
            <a:r>
              <a:rPr lang="ru-RU" sz="1600" dirty="0" err="1" smtClean="0"/>
              <a:t>сут</a:t>
            </a:r>
            <a:r>
              <a:rPr lang="ru-RU" sz="1600" dirty="0" smtClean="0"/>
              <a:t> при окислении 1г углеводов – 4,1 ккал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Структурная (ГАГ входят в состав межклеточного матрикса)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Пластическая  через промежуточные метаболиты биосинтез липидов, АМК, НК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Депонирующая в виде гликогена депо печень 6% от массы около 110г, мышцы 200-300г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 Защитная производные углеводов- </a:t>
            </a:r>
            <a:r>
              <a:rPr lang="ru-RU" sz="1600" dirty="0" err="1" smtClean="0"/>
              <a:t>глюкурониды</a:t>
            </a:r>
            <a:r>
              <a:rPr lang="ru-RU" sz="1600" dirty="0" smtClean="0"/>
              <a:t> участвуют в </a:t>
            </a:r>
            <a:r>
              <a:rPr lang="ru-RU" sz="1600" dirty="0" err="1" smtClean="0"/>
              <a:t>детоксикации</a:t>
            </a:r>
            <a:r>
              <a:rPr lang="ru-RU" sz="1600" dirty="0" smtClean="0"/>
              <a:t> и обеспечивают иммунитет. Защищают слизистую полость рта, ЖКТ от механического повреждения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Поддерживают гомеостаз естественный антикоагулянт крови -гепарин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7424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Глюконеогенез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9582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ГНГ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синтез глюкозы из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неуглеводных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компонентов: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лактата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пирувата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глицерина, кетокислот цикла Кребса и других кетокислот,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безазотистых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остатков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гликогенных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аминокислот. Это анаболический процесс, идущий с затратой энергии. В сутки синтезируется 80-100 г глюкозы.</a:t>
            </a:r>
          </a:p>
        </p:txBody>
      </p:sp>
    </p:spTree>
    <p:extLst>
      <p:ext uri="{BB962C8B-B14F-4D97-AF65-F5344CB8AC3E}">
        <p14:creationId xmlns:p14="http://schemas.microsoft.com/office/powerpoint/2010/main" val="42876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5552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err="1">
                <a:latin typeface="Arial" pitchFamily="34" charset="0"/>
                <a:cs typeface="Arial" pitchFamily="34" charset="0"/>
              </a:rPr>
              <a:t>Глюконеогенез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включает все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обратимые реакции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гликолиза, 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особые обходные пути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т.е. он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не полностью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повторяет реакции окисления глюкозы. Его реакции способны идти во всех тканях, кроме последней глюкозо-6-фосфатазной реакции, которая идет только в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печени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почках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Поэтому, строго говоря,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глюконеогенез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протекает только в этих двух органах.</a:t>
            </a:r>
          </a:p>
        </p:txBody>
      </p:sp>
    </p:spTree>
    <p:extLst>
      <p:ext uri="{BB962C8B-B14F-4D97-AF65-F5344CB8AC3E}">
        <p14:creationId xmlns:p14="http://schemas.microsoft.com/office/powerpoint/2010/main" val="15655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1-ый обходной путь ГНГ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бход десятой реакц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53" y="1130168"/>
            <a:ext cx="7853257" cy="329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2-ой обходной путь ГНГ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9" y="1953816"/>
            <a:ext cx="6768753" cy="186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6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3-ий обходной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путь ГНГ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46649"/>
            <a:ext cx="5904656" cy="212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7534"/>
            <a:ext cx="83529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Суммарное уравнение ГНГ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2 ПВК + 4ATФ + 2ГTФ + 2NADHН+ 6H</a:t>
            </a:r>
            <a:r>
              <a:rPr lang="ru-RU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O → глюкоза + 4AДФ + 2ГДФ + 6Н</a:t>
            </a:r>
            <a:r>
              <a:rPr lang="ru-RU" sz="20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</a:t>
            </a:r>
            <a:r>
              <a:rPr lang="ru-RU" sz="20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+ 2NAD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Биологическая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роль  ГНГ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Единственный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способ синтеза глюкозы при длительном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голодании, истощении запаса гликогена, тяжелые формы сахарного диабета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Один из важных анаболических процессов через промежуточные метаболиты осуществляется взаимосвязь обмена У,Л,Б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Утилизация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лактата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из мышечной ткани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Поддерживает концентрацию глюкозы в крови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0" y="303611"/>
            <a:ext cx="914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2800" dirty="0"/>
          </a:p>
          <a:p>
            <a:pPr algn="ctr"/>
            <a:endParaRPr lang="ru-RU" altLang="ru-RU" sz="2800" dirty="0" smtClean="0"/>
          </a:p>
          <a:p>
            <a:pPr algn="ctr"/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Аллостерический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регулятор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гликолиза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2400" dirty="0" err="1" smtClean="0">
                <a:latin typeface="Arial" pitchFamily="34" charset="0"/>
                <a:cs typeface="Arial" pitchFamily="34" charset="0"/>
              </a:rPr>
              <a:t>глюконеогенеза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–</a:t>
            </a:r>
          </a:p>
          <a:p>
            <a:pPr algn="ctr"/>
            <a:r>
              <a:rPr lang="ru-RU" altLang="ru-RU" sz="2400" b="1" dirty="0" err="1">
                <a:latin typeface="Arial" pitchFamily="34" charset="0"/>
                <a:cs typeface="Arial" pitchFamily="34" charset="0"/>
              </a:rPr>
              <a:t>Фруктозо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 -2,6 -</a:t>
            </a:r>
            <a:r>
              <a:rPr lang="ru-RU" altLang="ru-RU" sz="2400" b="1" dirty="0" err="1">
                <a:latin typeface="Arial" pitchFamily="34" charset="0"/>
                <a:cs typeface="Arial" pitchFamily="34" charset="0"/>
              </a:rPr>
              <a:t>дифосфат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pPr algn="ctr"/>
            <a:r>
              <a:rPr lang="ru-RU" altLang="ru-RU" sz="1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                      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Активирует                   Ингибирует</a:t>
            </a:r>
            <a:endParaRPr lang="ru-RU" alt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altLang="ru-RU" sz="2000" b="1" i="1" dirty="0" smtClean="0">
                <a:latin typeface="Arial" pitchFamily="34" charset="0"/>
                <a:cs typeface="Arial" pitchFamily="34" charset="0"/>
              </a:rPr>
              <a:t>ФФК </a:t>
            </a:r>
            <a:r>
              <a:rPr lang="ru-RU" altLang="ru-RU" sz="2000" b="1" i="1" dirty="0">
                <a:latin typeface="Arial" pitchFamily="34" charset="0"/>
                <a:cs typeface="Arial" pitchFamily="34" charset="0"/>
              </a:rPr>
              <a:t>гликолиза       </a:t>
            </a:r>
            <a:r>
              <a:rPr lang="ru-RU" altLang="ru-RU" sz="2000" b="1" i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altLang="ru-RU" sz="2000" b="1" i="1" dirty="0">
                <a:latin typeface="Arial" pitchFamily="34" charset="0"/>
                <a:cs typeface="Arial" pitchFamily="34" charset="0"/>
              </a:rPr>
              <a:t>Ф-1,6-дифосфатазу ГНГ</a:t>
            </a: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539552" y="1955056"/>
            <a:ext cx="1873573" cy="945356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6876256" y="1883097"/>
            <a:ext cx="1728192" cy="89954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16017" y="3543302"/>
            <a:ext cx="6408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синтезируется с участием бифункционального фермента </a:t>
            </a:r>
            <a:r>
              <a:rPr lang="ru-RU" altLang="ru-RU" b="1" i="1" dirty="0" smtClean="0">
                <a:latin typeface="Arial" pitchFamily="34" charset="0"/>
                <a:cs typeface="Arial" pitchFamily="34" charset="0"/>
              </a:rPr>
              <a:t>Фосфофруктокиназы-2</a:t>
            </a:r>
            <a:endParaRPr lang="ru-RU" alt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dirty="0">
                <a:latin typeface="Arial" pitchFamily="34" charset="0"/>
                <a:cs typeface="Arial" pitchFamily="34" charset="0"/>
              </a:rPr>
              <a:t>(ФФК-2/Ф-2,6-БФаза)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Регуляция гликолиза и ГНГ в печени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516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Регуляция активности БИФ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81" name="Picture 37" descr="http://ok-t.ru/studopedia/baza20/3065903094881.files/image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7594"/>
            <a:ext cx="7848872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рекомендуемой литературы: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400" dirty="0" smtClean="0">
                <a:latin typeface="Arial" pitchFamily="34" charset="0"/>
                <a:cs typeface="Arial" panose="020B0604020202020204" pitchFamily="34" charset="0"/>
              </a:rPr>
              <a:t>Биологическая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химия [Текст]: учебник / под ред. чл.-корр. РАН, проф. С.Е.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Северина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.-М.:ГЭОТАР - Медиа,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2019.-768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Вавилова Т.П., Медведев А.Е. Биологическая химия. Биохимия полости рта. Учебник -М.: ГЭОТАР - Медиа, 2014.- 560 </a:t>
            </a:r>
            <a:r>
              <a:rPr lang="ru-RU" sz="1400" dirty="0"/>
              <a:t>с.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3.Чиркин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А.А. Биохимия / А.А. Чиркин, Е.О. Данченко.- М.: Медицинская литература, 2010.- 605 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8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4471"/>
            <a:ext cx="820891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Этапы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обмена углеводов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Подготовительный или пищеварение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Внутриклеточный обмен или метаболизм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Образование и выведение конечных продуктов обмена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Суточная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потребность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углеводах для взрослого человека составляет 5,5-7,0 г/кг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массы.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углевод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пищи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 взрослых – крахмал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572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Пищеварение углеводов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 </a:t>
            </a:r>
            <a:r>
              <a:rPr lang="ru-RU" sz="2000" dirty="0" smtClean="0"/>
              <a:t>Ферменты относятся к </a:t>
            </a:r>
            <a:r>
              <a:rPr lang="en-US" sz="2000" b="1" dirty="0" smtClean="0"/>
              <a:t>III</a:t>
            </a:r>
            <a:r>
              <a:rPr lang="ru-RU" sz="2000" b="1" dirty="0" smtClean="0"/>
              <a:t>.Гидролаз, п/</a:t>
            </a:r>
            <a:r>
              <a:rPr lang="ru-RU" sz="2000" b="1" dirty="0" err="1" smtClean="0"/>
              <a:t>кл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Гликозидаз</a:t>
            </a:r>
            <a:r>
              <a:rPr lang="ru-RU" sz="2000" b="1" dirty="0" smtClean="0"/>
              <a:t>, п/п/</a:t>
            </a:r>
            <a:r>
              <a:rPr lang="ru-RU" sz="2000" b="1" dirty="0" err="1" smtClean="0"/>
              <a:t>кл</a:t>
            </a:r>
            <a:r>
              <a:rPr lang="ru-RU" sz="2000" b="1" dirty="0" smtClean="0"/>
              <a:t> эндо и </a:t>
            </a:r>
            <a:r>
              <a:rPr lang="ru-RU" sz="2000" b="1" dirty="0" err="1" smtClean="0"/>
              <a:t>зкзогликозидазы</a:t>
            </a:r>
            <a:r>
              <a:rPr lang="ru-RU" sz="2000" b="1" dirty="0" smtClean="0"/>
              <a:t>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Гидролиз начинается </a:t>
            </a:r>
            <a:r>
              <a:rPr lang="ru-RU" sz="2000" b="1" dirty="0" smtClean="0"/>
              <a:t>в ротовой полости </a:t>
            </a:r>
            <a:r>
              <a:rPr lang="ru-RU" sz="2000" dirty="0" smtClean="0"/>
              <a:t>Е </a:t>
            </a:r>
            <a:r>
              <a:rPr lang="el-GR" sz="2000" dirty="0" smtClean="0"/>
              <a:t>α</a:t>
            </a:r>
            <a:r>
              <a:rPr lang="ru-RU" sz="2000" dirty="0" smtClean="0"/>
              <a:t>-амилаза рН 6,8- 7,0 (</a:t>
            </a:r>
            <a:r>
              <a:rPr lang="ru-RU" sz="2000" dirty="0" err="1" smtClean="0"/>
              <a:t>эндонуклеаза</a:t>
            </a:r>
            <a:r>
              <a:rPr lang="ru-RU" sz="2000" dirty="0" smtClean="0"/>
              <a:t> – </a:t>
            </a:r>
            <a:r>
              <a:rPr lang="el-GR" sz="2000" dirty="0" smtClean="0"/>
              <a:t>α</a:t>
            </a:r>
            <a:r>
              <a:rPr lang="ru-RU" sz="2000" dirty="0" smtClean="0"/>
              <a:t> 1-4 </a:t>
            </a:r>
            <a:r>
              <a:rPr lang="ru-RU" sz="2000" dirty="0" err="1" smtClean="0"/>
              <a:t>гликозидаза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Гидролиз </a:t>
            </a:r>
            <a:r>
              <a:rPr lang="ru-RU" sz="2000" b="1" dirty="0" smtClean="0"/>
              <a:t>в 12-перстной кишке </a:t>
            </a:r>
            <a:r>
              <a:rPr lang="ru-RU" sz="2000" dirty="0" smtClean="0"/>
              <a:t>ферменты под действием панкреатического сока: </a:t>
            </a:r>
            <a:r>
              <a:rPr lang="el-GR" sz="2000" dirty="0" smtClean="0"/>
              <a:t>α</a:t>
            </a:r>
            <a:r>
              <a:rPr lang="ru-RU" sz="2000" dirty="0" smtClean="0"/>
              <a:t>-амилаза, олиго 1,6-гликозидаза,амило 1,6 </a:t>
            </a:r>
            <a:r>
              <a:rPr lang="ru-RU" sz="2000" dirty="0" err="1" smtClean="0"/>
              <a:t>гликозидаза</a:t>
            </a:r>
            <a:r>
              <a:rPr lang="ru-RU" sz="2000" dirty="0" smtClean="0"/>
              <a:t>, </a:t>
            </a:r>
            <a:r>
              <a:rPr lang="ru-RU" sz="2000" dirty="0" err="1" smtClean="0"/>
              <a:t>мальтаза</a:t>
            </a:r>
            <a:r>
              <a:rPr lang="ru-RU" sz="2000" dirty="0" smtClean="0"/>
              <a:t>, </a:t>
            </a:r>
            <a:r>
              <a:rPr lang="ru-RU" sz="2000" dirty="0" err="1" smtClean="0"/>
              <a:t>изомальтаза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b="1" dirty="0" smtClean="0"/>
              <a:t>Тонкий кишечник </a:t>
            </a:r>
            <a:r>
              <a:rPr lang="ru-RU" sz="2000" dirty="0" smtClean="0"/>
              <a:t>ферменты  действуют на поверхности ворсинок щеточной каймы, образуя комплексы: </a:t>
            </a:r>
            <a:r>
              <a:rPr lang="ru-RU" sz="2000" dirty="0" err="1" smtClean="0"/>
              <a:t>сахароизомальтазный</a:t>
            </a:r>
            <a:r>
              <a:rPr lang="ru-RU" sz="2000" dirty="0" smtClean="0"/>
              <a:t> (сахароза), </a:t>
            </a:r>
            <a:r>
              <a:rPr lang="ru-RU" sz="2000" dirty="0" err="1" smtClean="0"/>
              <a:t>гликоамилазный</a:t>
            </a:r>
            <a:r>
              <a:rPr lang="ru-RU" sz="2000" dirty="0" smtClean="0"/>
              <a:t> (</a:t>
            </a:r>
            <a:r>
              <a:rPr lang="ru-RU" sz="2000" dirty="0" err="1" smtClean="0"/>
              <a:t>мальтаза</a:t>
            </a:r>
            <a:r>
              <a:rPr lang="ru-RU" sz="2000" dirty="0" smtClean="0"/>
              <a:t>), </a:t>
            </a:r>
            <a:r>
              <a:rPr lang="el-GR" sz="2000" dirty="0" smtClean="0"/>
              <a:t>β</a:t>
            </a:r>
            <a:r>
              <a:rPr lang="ru-RU" sz="2000" dirty="0" smtClean="0"/>
              <a:t>-</a:t>
            </a:r>
            <a:r>
              <a:rPr lang="ru-RU" sz="2000" dirty="0" err="1" smtClean="0"/>
              <a:t>гликозидазный</a:t>
            </a:r>
            <a:r>
              <a:rPr lang="ru-RU" sz="2000" dirty="0" smtClean="0"/>
              <a:t> (</a:t>
            </a:r>
            <a:r>
              <a:rPr lang="ru-RU" sz="2000" dirty="0" err="1" smtClean="0"/>
              <a:t>лактаза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772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Всасывание моносахаридов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1.Путем облегченной диффузии</a:t>
            </a:r>
          </a:p>
          <a:p>
            <a:pPr marL="0" indent="0">
              <a:buNone/>
            </a:pPr>
            <a:r>
              <a:rPr lang="ru-RU" sz="2800" dirty="0" smtClean="0"/>
              <a:t>2. Путем активного транспорта с работой  фермента К </a:t>
            </a:r>
            <a:r>
              <a:rPr lang="ru-RU" sz="2800" baseline="30000" dirty="0" smtClean="0"/>
              <a:t>+  </a:t>
            </a:r>
            <a:r>
              <a:rPr lang="ru-RU" sz="2800" dirty="0" smtClean="0"/>
              <a:t>, </a:t>
            </a:r>
            <a:r>
              <a:rPr lang="en-US" sz="2800" dirty="0" smtClean="0"/>
              <a:t>N</a:t>
            </a:r>
            <a:r>
              <a:rPr lang="ru-RU" sz="2800" dirty="0" smtClean="0"/>
              <a:t>а</a:t>
            </a:r>
            <a:r>
              <a:rPr lang="ru-RU" sz="2800" baseline="30000" dirty="0" smtClean="0"/>
              <a:t>+</a:t>
            </a:r>
            <a:r>
              <a:rPr lang="ru-RU" sz="2800" dirty="0" smtClean="0"/>
              <a:t> -  АТФ-азы, которая создает градиент концентрации </a:t>
            </a:r>
            <a:r>
              <a:rPr lang="en-US" sz="2800" dirty="0" smtClean="0"/>
              <a:t>N</a:t>
            </a:r>
            <a:r>
              <a:rPr lang="ru-RU" sz="2800" dirty="0" smtClean="0"/>
              <a:t>а</a:t>
            </a:r>
            <a:r>
              <a:rPr lang="ru-RU" sz="2800" baseline="30000" dirty="0" smtClean="0"/>
              <a:t>+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3. Транспортных белков ГЛЮТ – 1,2,3,4,5 т.е. силой активного </a:t>
            </a:r>
            <a:r>
              <a:rPr lang="ru-RU" sz="2800" dirty="0" err="1" smtClean="0"/>
              <a:t>симпорта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Скорость  всасывания галактозы и глюкозы выше чем фруктозы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458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64554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2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54" y="303498"/>
            <a:ext cx="8635026" cy="486054"/>
          </a:xfrm>
        </p:spPr>
        <p:txBody>
          <a:bodyPr>
            <a:normAutofit fontScale="90000"/>
          </a:bodyPr>
          <a:lstStyle/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sz="2700" b="1" dirty="0">
                <a:effectLst/>
                <a:latin typeface="Arial" pitchFamily="34" charset="0"/>
                <a:cs typeface="Arial" pitchFamily="34" charset="0"/>
              </a:rPr>
              <a:t>Пути поступления и использования глюкозы </a:t>
            </a:r>
            <a:r>
              <a:rPr lang="ru-RU" sz="2700" b="1" dirty="0" smtClean="0">
                <a:effectLst/>
                <a:latin typeface="Arial" pitchFamily="34" charset="0"/>
                <a:cs typeface="Arial" pitchFamily="34" charset="0"/>
              </a:rPr>
              <a:t>крови</a:t>
            </a:r>
            <a:r>
              <a:rPr lang="ru-RU" sz="31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</a:t>
            </a:r>
            <a:r>
              <a:rPr lang="ru-RU" sz="24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400" dirty="0"/>
          </a:p>
        </p:txBody>
      </p:sp>
      <p:cxnSp>
        <p:nvCxnSpPr>
          <p:cNvPr id="3" name="AutoShape 2"/>
          <p:cNvCxnSpPr>
            <a:cxnSpLocks noChangeShapeType="1"/>
          </p:cNvCxnSpPr>
          <p:nvPr/>
        </p:nvCxnSpPr>
        <p:spPr bwMode="auto">
          <a:xfrm>
            <a:off x="5172078" y="2050044"/>
            <a:ext cx="667979" cy="7106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3"/>
          <p:cNvCxnSpPr>
            <a:cxnSpLocks noChangeShapeType="1"/>
          </p:cNvCxnSpPr>
          <p:nvPr/>
        </p:nvCxnSpPr>
        <p:spPr bwMode="auto">
          <a:xfrm flipH="1">
            <a:off x="1901318" y="1903071"/>
            <a:ext cx="1447800" cy="728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665" y="1812091"/>
            <a:ext cx="1971953" cy="688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С-з </a:t>
            </a: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гликогена печени и мышц</a:t>
            </a:r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 flipH="1">
            <a:off x="2284475" y="1804274"/>
            <a:ext cx="100965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81344" y="1672553"/>
            <a:ext cx="1956357" cy="4424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с/з липидов</a:t>
            </a:r>
          </a:p>
        </p:txBody>
      </p:sp>
      <p:cxnSp>
        <p:nvCxnSpPr>
          <p:cNvPr id="8" name="AutoShape 7"/>
          <p:cNvCxnSpPr>
            <a:cxnSpLocks noChangeShapeType="1"/>
          </p:cNvCxnSpPr>
          <p:nvPr/>
        </p:nvCxnSpPr>
        <p:spPr bwMode="auto">
          <a:xfrm>
            <a:off x="5172075" y="1557817"/>
            <a:ext cx="742950" cy="1547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</p:cNvCxnSpPr>
          <p:nvPr/>
        </p:nvCxnSpPr>
        <p:spPr bwMode="auto">
          <a:xfrm>
            <a:off x="5543553" y="1947151"/>
            <a:ext cx="809625" cy="3786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7454" y="2614175"/>
            <a:ext cx="2269679" cy="6187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с/з заменимых а/к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62724" y="2236367"/>
            <a:ext cx="2232248" cy="4287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Гликозилирование</a:t>
            </a: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белков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41919" y="2760648"/>
            <a:ext cx="1950361" cy="6524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effectLst/>
                <a:latin typeface="Times New Roman"/>
                <a:ea typeface="Times New Roman"/>
                <a:cs typeface="Times New Roman"/>
              </a:rPr>
              <a:t>Апотомическое</a:t>
            </a:r>
            <a:r>
              <a:rPr lang="ru-RU" b="1" dirty="0">
                <a:effectLst/>
                <a:latin typeface="Times New Roman"/>
                <a:ea typeface="Times New Roman"/>
                <a:cs typeface="Times New Roman"/>
              </a:rPr>
              <a:t> окисление</a:t>
            </a:r>
            <a:endParaRPr lang="ru-RU" b="1" dirty="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H="1">
            <a:off x="2666843" y="3193710"/>
            <a:ext cx="228915" cy="3071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3"/>
          <p:cNvCxnSpPr>
            <a:cxnSpLocks noChangeShapeType="1"/>
          </p:cNvCxnSpPr>
          <p:nvPr/>
        </p:nvCxnSpPr>
        <p:spPr bwMode="auto">
          <a:xfrm flipH="1">
            <a:off x="1198907" y="3363024"/>
            <a:ext cx="838200" cy="2357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00228" y="3490198"/>
            <a:ext cx="1616199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+О</a:t>
            </a:r>
            <a:r>
              <a:rPr lang="ru-RU" baseline="-250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СО</a:t>
            </a:r>
            <a:r>
              <a:rPr lang="ru-RU" baseline="-250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+ Н</a:t>
            </a:r>
            <a:r>
              <a:rPr lang="ru-RU" baseline="-250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О + 36-38 АТФ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3401" y="3655253"/>
            <a:ext cx="1335865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- О</a:t>
            </a:r>
            <a:r>
              <a:rPr lang="ru-RU" baseline="-250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2 </a:t>
            </a:r>
            <a:r>
              <a:rPr lang="ru-RU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лактата</a:t>
            </a: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 + 2 АТФ</a:t>
            </a:r>
          </a:p>
        </p:txBody>
      </p:sp>
      <p:cxnSp>
        <p:nvCxnSpPr>
          <p:cNvPr id="17" name="AutoShape 16"/>
          <p:cNvCxnSpPr>
            <a:cxnSpLocks noChangeShapeType="1"/>
          </p:cNvCxnSpPr>
          <p:nvPr/>
        </p:nvCxnSpPr>
        <p:spPr bwMode="auto">
          <a:xfrm>
            <a:off x="6969002" y="3182995"/>
            <a:ext cx="438150" cy="1643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/>
          <p:cNvCxnSpPr>
            <a:cxnSpLocks noChangeShapeType="1"/>
          </p:cNvCxnSpPr>
          <p:nvPr/>
        </p:nvCxnSpPr>
        <p:spPr bwMode="auto">
          <a:xfrm flipH="1">
            <a:off x="5127053" y="3319364"/>
            <a:ext cx="323850" cy="1643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57696" y="3413134"/>
            <a:ext cx="2634784" cy="14352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НАДФНН</a:t>
            </a:r>
            <a:r>
              <a:rPr lang="ru-RU" baseline="30000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+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С/з 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ВЖК (ТАГ, ФЛ)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С/з стероидов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Антиоксидантная </a:t>
            </a:r>
            <a:r>
              <a:rPr lang="ru-RU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защита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1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50430" y="3528825"/>
            <a:ext cx="2502748" cy="9386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Рибозо-5 фосфат</a:t>
            </a:r>
          </a:p>
          <a:p>
            <a:pPr marL="342900" lvl="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С/з нуклеотидов</a:t>
            </a:r>
          </a:p>
          <a:p>
            <a:pPr marL="342900" lvl="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С/з </a:t>
            </a:r>
            <a:r>
              <a:rPr lang="ru-RU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макроэргов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С/з </a:t>
            </a:r>
            <a:r>
              <a:rPr lang="ru-RU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кофакторов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48027" y="1298260"/>
            <a:ext cx="2430397" cy="9237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/>
                <a:ea typeface="Times New Roman"/>
              </a:rPr>
              <a:t>Глюкоза крови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/>
                <a:ea typeface="Times New Roman"/>
                <a:cs typeface="Times New Roman"/>
              </a:rPr>
              <a:t>3,33 – </a:t>
            </a:r>
            <a:r>
              <a:rPr lang="ru-RU" b="1">
                <a:effectLst/>
                <a:latin typeface="Times New Roman"/>
                <a:ea typeface="Times New Roman"/>
                <a:cs typeface="Times New Roman"/>
              </a:rPr>
              <a:t>5,55 </a:t>
            </a:r>
            <a:r>
              <a:rPr lang="ru-RU" b="1" smtClean="0">
                <a:effectLst/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dirty="0">
                <a:effectLst/>
                <a:latin typeface="Times New Roman"/>
                <a:ea typeface="Times New Roman"/>
                <a:cs typeface="Times New Roman"/>
              </a:rPr>
              <a:t>до 6,1 </a:t>
            </a:r>
            <a:r>
              <a:rPr lang="ru-RU" b="1" dirty="0" err="1">
                <a:effectLst/>
                <a:latin typeface="Times New Roman"/>
                <a:ea typeface="Times New Roman"/>
                <a:cs typeface="Times New Roman"/>
              </a:rPr>
              <a:t>ммоль</a:t>
            </a:r>
            <a:r>
              <a:rPr lang="ru-RU" b="1" dirty="0">
                <a:effectLst/>
                <a:latin typeface="Times New Roman"/>
                <a:ea typeface="Times New Roman"/>
                <a:cs typeface="Times New Roman"/>
              </a:rPr>
              <a:t>/л</a:t>
            </a: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)</a:t>
            </a: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22" name="AutoShape 21"/>
          <p:cNvCxnSpPr>
            <a:cxnSpLocks noChangeShapeType="1"/>
          </p:cNvCxnSpPr>
          <p:nvPr/>
        </p:nvCxnSpPr>
        <p:spPr bwMode="auto">
          <a:xfrm>
            <a:off x="4095754" y="1152549"/>
            <a:ext cx="9525" cy="1357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2"/>
          <p:cNvCxnSpPr>
            <a:cxnSpLocks noChangeShapeType="1"/>
          </p:cNvCxnSpPr>
          <p:nvPr/>
        </p:nvCxnSpPr>
        <p:spPr bwMode="auto">
          <a:xfrm>
            <a:off x="2667001" y="1298260"/>
            <a:ext cx="476250" cy="1500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3"/>
          <p:cNvCxnSpPr>
            <a:cxnSpLocks noChangeShapeType="1"/>
          </p:cNvCxnSpPr>
          <p:nvPr/>
        </p:nvCxnSpPr>
        <p:spPr bwMode="auto">
          <a:xfrm flipH="1">
            <a:off x="5629892" y="1310166"/>
            <a:ext cx="809625" cy="1381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 flipH="1">
            <a:off x="3028953" y="2165035"/>
            <a:ext cx="320165" cy="33575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527133" y="2558060"/>
            <a:ext cx="2132982" cy="622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/>
                <a:ea typeface="Times New Roman"/>
              </a:rPr>
              <a:t>Дихотомическое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окисление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2 </a:t>
            </a:r>
            <a:r>
              <a:rPr lang="ru-RU" b="1" dirty="0">
                <a:effectLst/>
                <a:latin typeface="Times New Roman"/>
                <a:ea typeface="Times New Roman"/>
              </a:rPr>
              <a:t>ПВК</a:t>
            </a:r>
          </a:p>
        </p:txBody>
      </p:sp>
      <p:cxnSp>
        <p:nvCxnSpPr>
          <p:cNvPr id="27" name="AutoShape 41"/>
          <p:cNvCxnSpPr>
            <a:cxnSpLocks noChangeShapeType="1"/>
          </p:cNvCxnSpPr>
          <p:nvPr/>
        </p:nvCxnSpPr>
        <p:spPr bwMode="auto">
          <a:xfrm flipH="1">
            <a:off x="3398734" y="2152520"/>
            <a:ext cx="742121" cy="21199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1303241" y="4470402"/>
            <a:ext cx="2447784" cy="575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Arial" pitchFamily="34" charset="0"/>
                <a:ea typeface="Times New Roman"/>
                <a:cs typeface="Arial" pitchFamily="34" charset="0"/>
              </a:rPr>
              <a:t>Взаимопревращения </a:t>
            </a:r>
            <a:r>
              <a:rPr lang="ru-RU" dirty="0" err="1">
                <a:effectLst/>
                <a:latin typeface="Arial" pitchFamily="34" charset="0"/>
                <a:ea typeface="Times New Roman"/>
                <a:cs typeface="Arial" pitchFamily="34" charset="0"/>
              </a:rPr>
              <a:t>моносахаров</a:t>
            </a:r>
            <a:endParaRPr lang="ru-RU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152403" y="295622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1139" y="758749"/>
            <a:ext cx="2887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распад гликогена печени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(12-24 часа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голодания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836071" y="618486"/>
            <a:ext cx="2971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Углеводы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пищи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5,5 – 7,0 г/кг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массы)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10210" y="940834"/>
            <a:ext cx="232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Глюконеогенез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1652</Words>
  <Application>Microsoft Office PowerPoint</Application>
  <PresentationFormat>Экран (16:9)</PresentationFormat>
  <Paragraphs>197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Кафедра химии Дисциплина: Биохимия     </vt:lpstr>
      <vt:lpstr>    План    </vt:lpstr>
      <vt:lpstr>Презентация PowerPoint</vt:lpstr>
      <vt:lpstr>Биологическая роль углеводов</vt:lpstr>
      <vt:lpstr>Презентация PowerPoint</vt:lpstr>
      <vt:lpstr>Пищеварение углеводов</vt:lpstr>
      <vt:lpstr>Всасывание моносахаридов</vt:lpstr>
      <vt:lpstr>Презентация PowerPoint</vt:lpstr>
      <vt:lpstr>Пути поступления и использования глюкозы крови                                                                                         </vt:lpstr>
      <vt:lpstr>Регуляция глюкозы крови</vt:lpstr>
      <vt:lpstr>Виды и причины гипергликемии</vt:lpstr>
      <vt:lpstr>Виды и причины гипогликемии</vt:lpstr>
      <vt:lpstr>Глюкостатическая функция печени</vt:lpstr>
      <vt:lpstr>Синтез гликогена (гликогеногенез)</vt:lpstr>
      <vt:lpstr>Презентация PowerPoint</vt:lpstr>
      <vt:lpstr>Ветвление гликогена</vt:lpstr>
      <vt:lpstr>Биологическое значение ветвления</vt:lpstr>
      <vt:lpstr>Активация гликогенфосфорилазы</vt:lpstr>
      <vt:lpstr>Презентация PowerPoint</vt:lpstr>
      <vt:lpstr>Биологическое значение обмена гликогена в печени и мышцах</vt:lpstr>
      <vt:lpstr>Гликолиз</vt:lpstr>
      <vt:lpstr> Общая характеристика гликолиза  </vt:lpstr>
      <vt:lpstr>               Этапы гликолиза 1. Подготовительный (3 реакции) 2. Собственно дихотомия (1 реакция) (деление пополам)  3. Гликолитическая оксидоредукция (6 реакций) </vt:lpstr>
      <vt:lpstr>Химизм 1 этапа гликолиза</vt:lpstr>
      <vt:lpstr>Характеристика 1 этапа гликолиза</vt:lpstr>
      <vt:lpstr>Характеристика 1 этапа гликолиза</vt:lpstr>
      <vt:lpstr>Химизм 2 этапа гликолиза</vt:lpstr>
      <vt:lpstr>Характеристика второго этапа гликолиза - дихотомии </vt:lpstr>
      <vt:lpstr>Химизм 3 этапа гликолиза</vt:lpstr>
      <vt:lpstr>Краткая характеристика 3 этапа гликолиза</vt:lpstr>
      <vt:lpstr>Гликолитическая оксидоредукция</vt:lpstr>
      <vt:lpstr> Энергетический эффект гликолиза </vt:lpstr>
      <vt:lpstr>Суммарное уравнение анаэробного гликолиза</vt:lpstr>
      <vt:lpstr>Биологическая роль гликолиза</vt:lpstr>
      <vt:lpstr>Гликогенолиз </vt:lpstr>
      <vt:lpstr>Этапы гликогенолиза</vt:lpstr>
      <vt:lpstr>Особенности гликогенолиза  в мышцах</vt:lpstr>
      <vt:lpstr>Цикл Кори (глюкозо-лактатный цикл)</vt:lpstr>
      <vt:lpstr>Биологическая роль цикла Кори </vt:lpstr>
      <vt:lpstr>Глюконеогенез</vt:lpstr>
      <vt:lpstr>Презентация PowerPoint</vt:lpstr>
      <vt:lpstr>1-ый обходной путь ГНГ </vt:lpstr>
      <vt:lpstr>2-ой обходной путь ГНГ</vt:lpstr>
      <vt:lpstr>3-ий обходной путь ГНГ</vt:lpstr>
      <vt:lpstr>Презентация PowerPoint</vt:lpstr>
      <vt:lpstr>Регуляция гликолиза и ГНГ в печени</vt:lpstr>
      <vt:lpstr>Регуляция активности БИФ</vt:lpstr>
      <vt:lpstr>Список рекомендуемой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химии Дисциплина: Биохимия,  Биологическая химия – биохимия полости рта Лектор: к.б.н., доцент кафедры химии  Амелина Людмила Владимировна</dc:title>
  <dc:creator>Голинская Людмила  Владимировна</dc:creator>
  <cp:lastModifiedBy>Тыщенко Лариса Ивановна</cp:lastModifiedBy>
  <cp:revision>52</cp:revision>
  <dcterms:created xsi:type="dcterms:W3CDTF">2021-03-15T07:13:27Z</dcterms:created>
  <dcterms:modified xsi:type="dcterms:W3CDTF">2021-10-29T06:12:14Z</dcterms:modified>
</cp:coreProperties>
</file>